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12" autoAdjust="0"/>
    <p:restoredTop sz="94660"/>
  </p:normalViewPr>
  <p:slideViewPr>
    <p:cSldViewPr snapToGrid="0">
      <p:cViewPr>
        <p:scale>
          <a:sx n="101" d="100"/>
          <a:sy n="101" d="100"/>
        </p:scale>
        <p:origin x="-8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3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2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5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6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5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37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6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49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7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3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553E-CA84-44D5-AEEC-F875078B6AEF}" type="datetimeFigureOut">
              <a:rPr lang="pt-BR" smtClean="0"/>
              <a:t>18/03/2021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92B1-CED2-4F79-AD29-29955E569E36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77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910" y="2572619"/>
            <a:ext cx="10870925" cy="557938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L’Amazzonia dell’incubo e il Sinodo della Speranza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/>
              <a:t> 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639" y="3105356"/>
            <a:ext cx="11630722" cy="212660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it-IT" sz="2800" b="1" dirty="0"/>
              <a:t>Incontro con Padre Edilberto Sena</a:t>
            </a:r>
          </a:p>
          <a:p>
            <a:pPr>
              <a:spcBef>
                <a:spcPts val="400"/>
              </a:spcBef>
            </a:pPr>
            <a:endParaRPr lang="it-IT" sz="2800" b="1" dirty="0"/>
          </a:p>
          <a:p>
            <a:pPr>
              <a:spcBef>
                <a:spcPts val="400"/>
              </a:spcBef>
            </a:pPr>
            <a:r>
              <a:rPr lang="it-IT" sz="2800" b="1" dirty="0"/>
              <a:t>Eremo S. Maria – 14.03.2021</a:t>
            </a:r>
          </a:p>
        </p:txBody>
      </p:sp>
    </p:spTree>
    <p:extLst>
      <p:ext uri="{BB962C8B-B14F-4D97-AF65-F5344CB8AC3E}">
        <p14:creationId xmlns:p14="http://schemas.microsoft.com/office/powerpoint/2010/main" val="372553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944" y="0"/>
            <a:ext cx="10515600" cy="106202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Le principali conclusioni del Sinodo</a:t>
            </a:r>
            <a:endParaRPr lang="it-IT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2944" y="911682"/>
            <a:ext cx="10515600" cy="5679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# </a:t>
            </a:r>
            <a:r>
              <a:rPr lang="it-IT" dirty="0"/>
              <a:t>Cammini di conversione Pastorale – la samaritana -  nel dialogo,  ascoltando persone con volti amazzonici; essere discepoli missionari è molto di più che fare opere buone</a:t>
            </a:r>
          </a:p>
          <a:p>
            <a:pPr marL="0" indent="0" algn="just">
              <a:buNone/>
            </a:pPr>
            <a:r>
              <a:rPr lang="it-IT" dirty="0"/>
              <a:t># Cammini di conversione culturale - chiesa alleata dei popoli nel loro territorio (130 popoli indigeni, rivieraschi, </a:t>
            </a:r>
            <a:r>
              <a:rPr lang="it-IT" dirty="0" err="1"/>
              <a:t>Quilombo</a:t>
            </a:r>
            <a:r>
              <a:rPr lang="it-IT" dirty="0"/>
              <a:t>*, periferie urbane)</a:t>
            </a:r>
          </a:p>
          <a:p>
            <a:pPr marL="0" indent="0" algn="just">
              <a:buNone/>
            </a:pPr>
            <a:r>
              <a:rPr lang="it-IT" dirty="0"/>
              <a:t># Cammini di conversione ecologica – dimensione socio-ambientale dell’evangelizzazione. Quelli che si curano della CASA COMUNE sono le comunità amazzoniche alle quali appartiene  la loro casa comune. Ecologia integrale (che cos’è?) </a:t>
            </a:r>
          </a:p>
          <a:p>
            <a:pPr marL="0" indent="0" algn="just">
              <a:buNone/>
            </a:pPr>
            <a:r>
              <a:rPr lang="it-IT" dirty="0"/>
              <a:t># Cammini di conversione sinodale – Camminare insieme esige la conversione dei pastori. Imparare ad ascoltare i laici / le laiche, scendere dal trono</a:t>
            </a:r>
          </a:p>
          <a:p>
            <a:pPr marL="0" indent="0">
              <a:buNone/>
            </a:pPr>
            <a:r>
              <a:rPr lang="it-IT" dirty="0"/>
              <a:t> *</a:t>
            </a:r>
            <a:r>
              <a:rPr lang="it-IT" sz="2000" dirty="0"/>
              <a:t>discendenti degli schiavi africani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16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4932"/>
            <a:ext cx="10515600" cy="56962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+mn-lt"/>
              </a:rPr>
              <a:t>E il dopo Sinodo?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74558"/>
            <a:ext cx="10515600" cy="5923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1.</a:t>
            </a:r>
            <a:r>
              <a:rPr lang="pt-BR" dirty="0"/>
              <a:t> </a:t>
            </a:r>
            <a:r>
              <a:rPr lang="it-IT" dirty="0"/>
              <a:t>Un anno e cinque mesi dopo, </a:t>
            </a:r>
          </a:p>
          <a:p>
            <a:pPr marL="0" indent="0">
              <a:buNone/>
            </a:pPr>
            <a:r>
              <a:rPr lang="it-IT" dirty="0"/>
              <a:t>	*è arrivato il messaggio del papa, “</a:t>
            </a:r>
            <a:r>
              <a:rPr lang="it-IT" dirty="0" err="1"/>
              <a:t>Querida</a:t>
            </a:r>
            <a:r>
              <a:rPr lang="it-IT" dirty="0"/>
              <a:t> </a:t>
            </a:r>
            <a:r>
              <a:rPr lang="it-IT" dirty="0" err="1"/>
              <a:t>Amazônia</a:t>
            </a:r>
            <a:r>
              <a:rPr lang="it-IT" dirty="0"/>
              <a:t>”, speranza 	e doccia fredda ... Perché?...</a:t>
            </a:r>
          </a:p>
          <a:p>
            <a:pPr marL="0" indent="0">
              <a:buNone/>
            </a:pPr>
            <a:r>
              <a:rPr lang="it-IT" dirty="0"/>
              <a:t>	* è arrivata la pandemia del Covid19 e ha fermato tutto, la 	società, la Chiesa</a:t>
            </a:r>
          </a:p>
          <a:p>
            <a:pPr marL="0" indent="0">
              <a:buNone/>
            </a:pPr>
            <a:r>
              <a:rPr lang="it-IT" b="1" dirty="0"/>
              <a:t>2</a:t>
            </a:r>
            <a:r>
              <a:rPr lang="it-IT" dirty="0"/>
              <a:t>. Domande a cui rispondere sui tempi:</a:t>
            </a:r>
          </a:p>
          <a:p>
            <a:pPr marL="0" indent="0">
              <a:buNone/>
            </a:pPr>
            <a:r>
              <a:rPr lang="it-IT" dirty="0"/>
              <a:t>	# quanto tempo ci vorrà perché i pastori si  adattino al Sinodo? 	L’esempio del Vaticano II insegna</a:t>
            </a:r>
          </a:p>
          <a:p>
            <a:pPr marL="0" indent="0">
              <a:buNone/>
            </a:pPr>
            <a:r>
              <a:rPr lang="it-IT" dirty="0"/>
              <a:t>	# Che tipo di sacerdoti si stanno formando oggi? Questo è 	cruciale</a:t>
            </a:r>
          </a:p>
          <a:p>
            <a:pPr marL="0" indent="0">
              <a:buNone/>
            </a:pPr>
            <a:r>
              <a:rPr lang="it-IT" dirty="0"/>
              <a:t>	# Penso che in gran parte dipenderà dalle nuove nomine</a:t>
            </a:r>
          </a:p>
          <a:p>
            <a:pPr marL="0" indent="0">
              <a:buNone/>
            </a:pPr>
            <a:r>
              <a:rPr lang="it-IT" dirty="0"/>
              <a:t>	che effettueranno i vescovi seguaci della pastorale di Papa 	Francesco. Ma questo dipende dal tipo di sacerdoti che 	l’Amazzonia ha …</a:t>
            </a:r>
          </a:p>
        </p:txBody>
      </p:sp>
    </p:spTree>
    <p:extLst>
      <p:ext uri="{BB962C8B-B14F-4D97-AF65-F5344CB8AC3E}">
        <p14:creationId xmlns:p14="http://schemas.microsoft.com/office/powerpoint/2010/main" val="169746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8657" y="101174"/>
            <a:ext cx="6533561" cy="1325563"/>
          </a:xfrm>
        </p:spPr>
        <p:txBody>
          <a:bodyPr/>
          <a:lstStyle/>
          <a:p>
            <a:r>
              <a:rPr lang="it-IT" dirty="0" smtClean="0"/>
              <a:t>L’Amazzonia in Sudamerica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8" y="1385740"/>
            <a:ext cx="6394180" cy="4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6814" y="0"/>
            <a:ext cx="5081833" cy="1325563"/>
          </a:xfrm>
        </p:spPr>
        <p:txBody>
          <a:bodyPr/>
          <a:lstStyle/>
          <a:p>
            <a:pPr algn="ctr"/>
            <a:r>
              <a:rPr lang="it-IT" dirty="0" smtClean="0"/>
              <a:t>L’Amazzonia in Brasile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27" y="1225485"/>
            <a:ext cx="7344254" cy="55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910" y="863089"/>
            <a:ext cx="10870925" cy="557938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L’Amazzonia dell’incubo e il Sinodo della Speranza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/>
              <a:t> 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639" y="982357"/>
            <a:ext cx="11630722" cy="568878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it-IT" sz="2800" dirty="0"/>
              <a:t>Esistono almeno due modi di vedere l’Amazzonia oggi</a:t>
            </a:r>
          </a:p>
          <a:p>
            <a:pPr lvl="0">
              <a:spcBef>
                <a:spcPts val="400"/>
              </a:spcBef>
            </a:pPr>
            <a:r>
              <a:rPr lang="pt-BR" sz="2800" dirty="0"/>
              <a:t> </a:t>
            </a:r>
          </a:p>
          <a:p>
            <a:pPr lvl="0">
              <a:spcBef>
                <a:spcPts val="400"/>
              </a:spcBef>
            </a:pPr>
            <a:r>
              <a:rPr lang="it-IT" sz="2800" b="1" dirty="0"/>
              <a:t>Perché l’Amazzonia della Speranza</a:t>
            </a:r>
          </a:p>
          <a:p>
            <a:pPr>
              <a:spcBef>
                <a:spcPts val="400"/>
              </a:spcBef>
            </a:pPr>
            <a:r>
              <a:rPr lang="pt-BR" sz="2800" b="1" dirty="0"/>
              <a:t> </a:t>
            </a:r>
          </a:p>
          <a:p>
            <a:pPr lvl="0">
              <a:spcBef>
                <a:spcPts val="400"/>
              </a:spcBef>
            </a:pPr>
            <a:r>
              <a:rPr lang="pt-BR" sz="2800" dirty="0"/>
              <a:t>* </a:t>
            </a:r>
            <a:r>
              <a:rPr lang="it-IT" sz="2800" dirty="0"/>
              <a:t>Lo sguardo dei 27 milioni di abitanti della regione. Sono </a:t>
            </a:r>
          </a:p>
          <a:p>
            <a:pPr>
              <a:spcBef>
                <a:spcPts val="400"/>
              </a:spcBef>
            </a:pPr>
            <a:r>
              <a:rPr lang="it-IT" sz="2800" dirty="0"/>
              <a:t> </a:t>
            </a:r>
          </a:p>
          <a:p>
            <a:pPr algn="just">
              <a:spcBef>
                <a:spcPts val="400"/>
              </a:spcBef>
            </a:pPr>
            <a:r>
              <a:rPr lang="it-IT" sz="2800" dirty="0"/>
              <a:t> ** più di 100 popoli indigeni (ciascuno con la sua cultura, territorio, lingua);</a:t>
            </a:r>
          </a:p>
          <a:p>
            <a:pPr algn="just">
              <a:spcBef>
                <a:spcPts val="400"/>
              </a:spcBef>
            </a:pPr>
            <a:r>
              <a:rPr lang="it-IT" sz="2800" dirty="0"/>
              <a:t>  ** popoli rivieraschi che vivono nei 1.000 fiumi che sono le loro strade, fonti di sostentamento e acqua potabile. Sono popoli tradizionali con molta cultura e poca istruzione formale; </a:t>
            </a:r>
          </a:p>
          <a:p>
            <a:pPr algn="just">
              <a:spcBef>
                <a:spcPts val="400"/>
              </a:spcBef>
            </a:pPr>
            <a:r>
              <a:rPr lang="it-IT" sz="2800" dirty="0"/>
              <a:t> ** abitanti delle periferie urbane, oggi il 70% della popolazione amazzonica vive nelle aree urbane;</a:t>
            </a:r>
          </a:p>
          <a:p>
            <a:pPr algn="just">
              <a:spcBef>
                <a:spcPts val="400"/>
              </a:spcBef>
            </a:pPr>
            <a:r>
              <a:rPr lang="pt-BR" sz="2800" dirty="0"/>
              <a:t> ** </a:t>
            </a:r>
            <a:r>
              <a:rPr lang="it-IT" sz="2800" dirty="0"/>
              <a:t>la foresta, nostra casa comune, ricco bioma violentato dal capitale</a:t>
            </a:r>
          </a:p>
        </p:txBody>
      </p:sp>
    </p:spTree>
    <p:extLst>
      <p:ext uri="{BB962C8B-B14F-4D97-AF65-F5344CB8AC3E}">
        <p14:creationId xmlns:p14="http://schemas.microsoft.com/office/powerpoint/2010/main" val="232187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71" y="146756"/>
            <a:ext cx="11653024" cy="10767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+mn-lt"/>
              </a:rPr>
              <a:t>L’incubo - L’altra immagine -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 avidità e distruzione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571" y="1223460"/>
            <a:ext cx="11812858" cy="5277703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pt-BR" dirty="0"/>
          </a:p>
          <a:p>
            <a:pPr algn="just"/>
            <a:r>
              <a:rPr lang="it-IT" sz="5900" dirty="0"/>
              <a:t>Il sistema capitalista predatorio che vede nell’Amazzonia un Eldorado di ricchezze da portare sul mercato nazionale e internazionale</a:t>
            </a:r>
          </a:p>
          <a:p>
            <a:pPr algn="just"/>
            <a:r>
              <a:rPr lang="it-IT" sz="5900" dirty="0"/>
              <a:t>Terra fertile, ricchezza del legno, minerali in abbondanza. 12% di acqua potabile</a:t>
            </a:r>
            <a:r>
              <a:rPr lang="pt-BR" sz="5900" dirty="0"/>
              <a:t>, </a:t>
            </a:r>
            <a:r>
              <a:rPr lang="it-IT" sz="5900" dirty="0"/>
              <a:t>esuberante diversità delle sue specie acquatiche, tutto disponibile per essere depredato</a:t>
            </a:r>
            <a:endParaRPr lang="pt-BR" sz="5900" dirty="0"/>
          </a:p>
          <a:p>
            <a:pPr marL="0" indent="0" algn="just">
              <a:buNone/>
            </a:pPr>
            <a:endParaRPr lang="pt-BR" sz="3400" dirty="0"/>
          </a:p>
          <a:p>
            <a:pPr algn="just"/>
            <a:r>
              <a:rPr lang="it-IT" sz="5900" dirty="0"/>
              <a:t>Governanti sottomessi al capitale con l’illusione della crescita economica</a:t>
            </a:r>
          </a:p>
          <a:p>
            <a:pPr marL="0" indent="0" algn="just">
              <a:buNone/>
            </a:pPr>
            <a:endParaRPr lang="pt-BR" sz="3400" dirty="0"/>
          </a:p>
          <a:p>
            <a:pPr algn="just"/>
            <a:r>
              <a:rPr lang="it-IT" sz="5900" dirty="0"/>
              <a:t>Logistica per la distribuzione dei prodotti: strade, ferrovie, energia idroelettrica</a:t>
            </a:r>
          </a:p>
          <a:p>
            <a:pPr marL="0" indent="0" algn="just">
              <a:buNone/>
            </a:pPr>
            <a:endParaRPr lang="pt-BR" sz="3400" dirty="0"/>
          </a:p>
          <a:p>
            <a:pPr algn="just"/>
            <a:r>
              <a:rPr lang="it-IT" sz="5900" dirty="0"/>
              <a:t>Indebolimento delle leggi per la difesa dell’ambiente e svuotamento d’importanza degli organi di controllo</a:t>
            </a:r>
            <a:r>
              <a:rPr lang="pt-BR" sz="5900" dirty="0"/>
              <a:t> (IBAMA – ICMBIO - FUNAI)</a:t>
            </a:r>
          </a:p>
        </p:txBody>
      </p:sp>
    </p:spTree>
    <p:extLst>
      <p:ext uri="{BB962C8B-B14F-4D97-AF65-F5344CB8AC3E}">
        <p14:creationId xmlns:p14="http://schemas.microsoft.com/office/powerpoint/2010/main" val="280569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211" y="-140676"/>
            <a:ext cx="10347501" cy="1617720"/>
          </a:xfrm>
        </p:spPr>
        <p:txBody>
          <a:bodyPr/>
          <a:lstStyle/>
          <a:p>
            <a:pPr lvl="0"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912" y="593497"/>
            <a:ext cx="11664175" cy="6488023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20000"/>
              </a:lnSpc>
              <a:spcBef>
                <a:spcPts val="400"/>
              </a:spcBef>
            </a:pPr>
            <a:r>
              <a:rPr lang="it-IT" sz="5900" dirty="0"/>
              <a:t>Un capitale predatorio appoggiato da governanti al suo servizio</a:t>
            </a:r>
            <a:endParaRPr lang="it-IT" sz="4500" dirty="0"/>
          </a:p>
          <a:p>
            <a:pPr lvl="0" algn="just">
              <a:lnSpc>
                <a:spcPct val="120000"/>
              </a:lnSpc>
              <a:spcBef>
                <a:spcPts val="400"/>
              </a:spcBef>
            </a:pPr>
            <a:r>
              <a:rPr lang="it-IT" sz="5900" dirty="0"/>
              <a:t>La situazione del fiume </a:t>
            </a:r>
            <a:r>
              <a:rPr lang="it-IT" sz="5900" dirty="0" err="1"/>
              <a:t>Tapajós</a:t>
            </a:r>
            <a:r>
              <a:rPr lang="it-IT" sz="5900" dirty="0"/>
              <a:t>  è emblematica per ciò che accade in tutta l’Amazzonia</a:t>
            </a:r>
            <a:r>
              <a:rPr lang="pt-BR" sz="5900" dirty="0"/>
              <a:t>:</a:t>
            </a:r>
            <a:endParaRPr lang="pt-BR" sz="4500" dirty="0"/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4500" dirty="0"/>
              <a:t>** </a:t>
            </a:r>
            <a:r>
              <a:rPr lang="it-IT" sz="5900" dirty="0"/>
              <a:t>I cercatori d’oro che lo estraggono dentro e lungo le sue sponde  con l’uso di mercurio e scavatrici</a:t>
            </a:r>
            <a:r>
              <a:rPr lang="pt-BR" sz="5900" dirty="0"/>
              <a:t>, </a:t>
            </a:r>
            <a:r>
              <a:rPr lang="it-IT" sz="5900" dirty="0"/>
              <a:t>illegali, ma efficaci;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pt-BR" sz="5900" dirty="0"/>
              <a:t>** </a:t>
            </a:r>
            <a:r>
              <a:rPr lang="it-IT" sz="5900" dirty="0"/>
              <a:t>sette progetti di dighe per la produzione di corrente idroelettrica solo nello stesso fiume, senza contare gli altri 18 nel grande bacino del </a:t>
            </a:r>
            <a:r>
              <a:rPr lang="pt-BR" sz="6000" dirty="0"/>
              <a:t>Tapajós</a:t>
            </a:r>
            <a:r>
              <a:rPr lang="it-IT" sz="5900" dirty="0"/>
              <a:t> (fiumi </a:t>
            </a:r>
            <a:r>
              <a:rPr lang="it-IT" sz="5900" dirty="0" err="1"/>
              <a:t>Teles</a:t>
            </a:r>
            <a:r>
              <a:rPr lang="it-IT" sz="5900" dirty="0"/>
              <a:t> </a:t>
            </a:r>
            <a:r>
              <a:rPr lang="it-IT" sz="5900" dirty="0" err="1"/>
              <a:t>Pires</a:t>
            </a:r>
            <a:r>
              <a:rPr lang="it-IT" sz="5900" dirty="0"/>
              <a:t> e  </a:t>
            </a:r>
            <a:r>
              <a:rPr lang="it-IT" sz="5900" dirty="0" err="1"/>
              <a:t>Juruena</a:t>
            </a:r>
            <a:r>
              <a:rPr lang="it-IT" sz="5900" dirty="0"/>
              <a:t> nel </a:t>
            </a:r>
            <a:r>
              <a:rPr lang="it-IT" sz="5900" dirty="0" err="1"/>
              <a:t>Mato</a:t>
            </a:r>
            <a:r>
              <a:rPr lang="it-IT" sz="5900" dirty="0"/>
              <a:t> Grosso);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pt-BR" sz="5900" dirty="0"/>
              <a:t>** </a:t>
            </a:r>
            <a:r>
              <a:rPr lang="it-IT" sz="5900" dirty="0"/>
              <a:t>23 porti per le merci nella città di  Santarém e di </a:t>
            </a:r>
            <a:r>
              <a:rPr lang="it-IT" sz="5900" dirty="0" err="1"/>
              <a:t>Itaituba</a:t>
            </a:r>
            <a:r>
              <a:rPr lang="it-IT" sz="5900" dirty="0"/>
              <a:t> per la distribuzione della soia del </a:t>
            </a:r>
            <a:r>
              <a:rPr lang="it-IT" sz="5900" dirty="0" err="1"/>
              <a:t>Mato</a:t>
            </a:r>
            <a:r>
              <a:rPr lang="it-IT" sz="5900" dirty="0"/>
              <a:t> Grosso;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pt-BR" sz="5900" dirty="0"/>
              <a:t>** </a:t>
            </a:r>
            <a:r>
              <a:rPr lang="it-IT" sz="5900" dirty="0"/>
              <a:t>la ferrovia di 933 chilometri all’interno del </a:t>
            </a:r>
            <a:r>
              <a:rPr lang="it-IT" sz="5900" dirty="0" err="1"/>
              <a:t>Mato</a:t>
            </a:r>
            <a:r>
              <a:rPr lang="it-IT" sz="5900" dirty="0"/>
              <a:t> Grosso e </a:t>
            </a:r>
            <a:r>
              <a:rPr lang="it-IT" sz="5900" dirty="0" err="1"/>
              <a:t>Itaituba</a:t>
            </a:r>
            <a:r>
              <a:rPr lang="it-IT" sz="5900" dirty="0"/>
              <a:t> lungo la strada Santarém – Cuiabá;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pt-BR" sz="5900" dirty="0"/>
              <a:t>** </a:t>
            </a:r>
            <a:r>
              <a:rPr lang="it-IT" sz="5900" dirty="0"/>
              <a:t>Santarém, con i suoi 310 mila abitanti, centro operativo delle grandi imprese che operano nella regione</a:t>
            </a:r>
            <a:endParaRPr lang="it-IT" sz="4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B8AEA06-161D-D945-98CA-428BCF10C3EF}"/>
              </a:ext>
            </a:extLst>
          </p:cNvPr>
          <p:cNvSpPr txBox="1"/>
          <p:nvPr/>
        </p:nvSpPr>
        <p:spPr>
          <a:xfrm>
            <a:off x="1589649" y="0"/>
            <a:ext cx="851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L’Amazzonia un territorio conteso</a:t>
            </a:r>
          </a:p>
        </p:txBody>
      </p:sp>
    </p:spTree>
    <p:extLst>
      <p:ext uri="{BB962C8B-B14F-4D97-AF65-F5344CB8AC3E}">
        <p14:creationId xmlns:p14="http://schemas.microsoft.com/office/powerpoint/2010/main" val="158737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3974"/>
            <a:ext cx="10515600" cy="1325563"/>
          </a:xfrm>
        </p:spPr>
        <p:txBody>
          <a:bodyPr/>
          <a:lstStyle/>
          <a:p>
            <a:pPr lvl="0"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Chi lotta in difesa dell’Amazzonia</a:t>
            </a:r>
            <a:endParaRPr lang="it-IT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 popoli indigeni più organizzati e agguerriti combattono il sistema con il </a:t>
            </a:r>
            <a:r>
              <a:rPr lang="it-IT" b="1" i="1" dirty="0" err="1"/>
              <a:t>protocolo</a:t>
            </a:r>
            <a:r>
              <a:rPr lang="it-IT" b="1" i="1" dirty="0"/>
              <a:t> de consulta</a:t>
            </a:r>
            <a:r>
              <a:rPr lang="it-IT" dirty="0"/>
              <a:t>, con blocchi stradali e denunce a Brasilia; esistono organizzazioni nazionali e regionali</a:t>
            </a:r>
          </a:p>
          <a:p>
            <a:pPr algn="just"/>
            <a:r>
              <a:rPr lang="it-IT" dirty="0"/>
              <a:t>Vari </a:t>
            </a:r>
            <a:r>
              <a:rPr lang="it-IT" b="1" i="1" dirty="0"/>
              <a:t>Movimenti Civici </a:t>
            </a:r>
            <a:r>
              <a:rPr lang="it-IT" dirty="0"/>
              <a:t>e ONG ambientaliste;  </a:t>
            </a:r>
            <a:r>
              <a:rPr lang="it-IT" b="1" i="1" dirty="0"/>
              <a:t>Movimenti Popolari </a:t>
            </a:r>
            <a:r>
              <a:rPr lang="it-IT" dirty="0"/>
              <a:t>(</a:t>
            </a:r>
            <a:r>
              <a:rPr lang="it-IT" b="1" i="1" dirty="0"/>
              <a:t>Movimento </a:t>
            </a:r>
            <a:r>
              <a:rPr lang="it-IT" b="1" i="1" dirty="0" err="1"/>
              <a:t>Tapajós</a:t>
            </a:r>
            <a:r>
              <a:rPr lang="it-IT" b="1" i="1" dirty="0"/>
              <a:t> Vivo</a:t>
            </a:r>
            <a:r>
              <a:rPr lang="it-IT" dirty="0"/>
              <a:t>, </a:t>
            </a:r>
            <a:r>
              <a:rPr lang="it-IT" b="1" i="1" dirty="0"/>
              <a:t>Movimento Xingu Vivo</a:t>
            </a:r>
            <a:r>
              <a:rPr lang="it-IT" dirty="0"/>
              <a:t>, </a:t>
            </a:r>
            <a:r>
              <a:rPr lang="it-IT" b="1" i="1" dirty="0"/>
              <a:t>Movimento delle vittime delle dighe</a:t>
            </a:r>
            <a:r>
              <a:rPr lang="it-IT" dirty="0"/>
              <a:t>. </a:t>
            </a:r>
            <a:r>
              <a:rPr lang="it-IT" b="1" i="1" dirty="0"/>
              <a:t>Movimento Madeira Vivo</a:t>
            </a:r>
            <a:r>
              <a:rPr lang="it-IT" dirty="0"/>
              <a:t>, etc.) Con la limitazione che sono movimenti che lottano ciascuno per conto proprio</a:t>
            </a:r>
          </a:p>
          <a:p>
            <a:pPr algn="just"/>
            <a:r>
              <a:rPr lang="it-IT" dirty="0"/>
              <a:t>Il </a:t>
            </a:r>
            <a:r>
              <a:rPr lang="it-IT" b="1" i="1" dirty="0" err="1"/>
              <a:t>Ministério</a:t>
            </a:r>
            <a:r>
              <a:rPr lang="it-IT" b="1" i="1" dirty="0"/>
              <a:t> </a:t>
            </a:r>
            <a:r>
              <a:rPr lang="it-IT" b="1" i="1" dirty="0" err="1"/>
              <a:t>público</a:t>
            </a:r>
            <a:r>
              <a:rPr lang="it-IT" b="1" i="1" dirty="0"/>
              <a:t> Federal </a:t>
            </a:r>
            <a:r>
              <a:rPr lang="it-IT" dirty="0"/>
              <a:t>in campo giuridico ma con limitazioni perché non ha potere deliberativo</a:t>
            </a:r>
          </a:p>
        </p:txBody>
      </p:sp>
    </p:spTree>
    <p:extLst>
      <p:ext uri="{BB962C8B-B14F-4D97-AF65-F5344CB8AC3E}">
        <p14:creationId xmlns:p14="http://schemas.microsoft.com/office/powerpoint/2010/main" val="19360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it-IT" b="1" dirty="0">
                <a:latin typeface="+mn-lt"/>
              </a:rPr>
              <a:t>E la CHIESA come agisce</a:t>
            </a:r>
            <a:r>
              <a:rPr lang="pt-BR" b="1" dirty="0">
                <a:latin typeface="+mn-lt"/>
              </a:rPr>
              <a:t>:</a:t>
            </a:r>
            <a:br>
              <a:rPr lang="pt-BR" b="1" dirty="0">
                <a:latin typeface="+mn-lt"/>
              </a:rPr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03105"/>
            <a:ext cx="10515600" cy="5189770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In generale è colonna di mezzo. Leadership passiva, laici inclini a un atteggiamento puramente devozionale</a:t>
            </a:r>
            <a:r>
              <a:rPr lang="pt-BR" dirty="0"/>
              <a:t>; </a:t>
            </a:r>
            <a:r>
              <a:rPr lang="it-IT" dirty="0"/>
              <a:t>alcune eccezioni come la </a:t>
            </a:r>
            <a:r>
              <a:rPr lang="it-IT" b="1" i="1" dirty="0"/>
              <a:t>Commissione </a:t>
            </a:r>
            <a:r>
              <a:rPr lang="it-IT" b="1" i="1" dirty="0" err="1"/>
              <a:t>Justiça</a:t>
            </a:r>
            <a:r>
              <a:rPr lang="it-IT" b="1" i="1" dirty="0"/>
              <a:t> e Paz </a:t>
            </a:r>
            <a:r>
              <a:rPr lang="it-IT" dirty="0"/>
              <a:t>a livello nazionale e diocesano, CIMI, CPT (</a:t>
            </a:r>
            <a:r>
              <a:rPr lang="it-IT" sz="2700" dirty="0"/>
              <a:t>Conferenza degli Istituti Missionari in Italia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>Il Cattolicesimo brasiliano è  legato a una ritualità sacramentale e devozionale. Il Concilio Vaticano II non è penetrato nella coscienza dei leader e del popolo</a:t>
            </a:r>
          </a:p>
          <a:p>
            <a:pPr algn="just"/>
            <a:r>
              <a:rPr lang="it-IT" dirty="0"/>
              <a:t>La Conferenza episcopale brasiliana CNBB è un’entità divisa, una parte concorda con Papa Francesco, ma non ha un progetto strategico di fede legata alla vita. </a:t>
            </a:r>
          </a:p>
          <a:p>
            <a:pPr algn="just"/>
            <a:r>
              <a:rPr lang="it-IT" dirty="0"/>
              <a:t>Oggi i leader profetici sono pochi (</a:t>
            </a:r>
            <a:r>
              <a:rPr lang="it-IT" dirty="0" err="1"/>
              <a:t>dom</a:t>
            </a:r>
            <a:r>
              <a:rPr lang="it-IT" dirty="0"/>
              <a:t> Erwin </a:t>
            </a:r>
            <a:r>
              <a:rPr lang="it-IT" dirty="0" err="1"/>
              <a:t>Krautler</a:t>
            </a:r>
            <a:r>
              <a:rPr lang="it-IT" dirty="0"/>
              <a:t>, </a:t>
            </a:r>
            <a:r>
              <a:rPr lang="it-IT" dirty="0" err="1"/>
              <a:t>dom</a:t>
            </a:r>
            <a:r>
              <a:rPr lang="it-IT" dirty="0"/>
              <a:t> </a:t>
            </a:r>
            <a:r>
              <a:rPr lang="it-IT" dirty="0" err="1"/>
              <a:t>Roque</a:t>
            </a:r>
            <a:r>
              <a:rPr lang="it-IT" dirty="0"/>
              <a:t> de Porto </a:t>
            </a:r>
            <a:r>
              <a:rPr lang="it-IT" dirty="0" err="1"/>
              <a:t>Velho</a:t>
            </a:r>
            <a:r>
              <a:rPr lang="it-IT" dirty="0"/>
              <a:t> ...)</a:t>
            </a:r>
          </a:p>
        </p:txBody>
      </p:sp>
    </p:spTree>
    <p:extLst>
      <p:ext uri="{BB962C8B-B14F-4D97-AF65-F5344CB8AC3E}">
        <p14:creationId xmlns:p14="http://schemas.microsoft.com/office/powerpoint/2010/main" val="99459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9667"/>
            <a:ext cx="10515600" cy="1325563"/>
          </a:xfrm>
        </p:spPr>
        <p:txBody>
          <a:bodyPr/>
          <a:lstStyle/>
          <a:p>
            <a:pPr lvl="0" algn="ctr"/>
            <a:r>
              <a:rPr lang="it-IT" b="1" dirty="0">
                <a:latin typeface="+mn-lt"/>
              </a:rPr>
              <a:t>L’incidenza del Sinodo dell’Amazzonia</a:t>
            </a:r>
            <a:r>
              <a:rPr lang="it-IT" dirty="0"/>
              <a:t/>
            </a:r>
            <a:br>
              <a:rPr lang="it-IT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4810" y="1403594"/>
            <a:ext cx="10515600" cy="470178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Dopo Papa Giovanni XXIII, solo Papa Francesco ci assicura che lo Spirito Santo si è preso gioco degli interessi della politica dei cardinali della Santa Chiesa</a:t>
            </a:r>
          </a:p>
          <a:p>
            <a:pPr algn="just"/>
            <a:r>
              <a:rPr lang="it-IT" dirty="0"/>
              <a:t>Ma Francesco indica che è sufficiente essere “prudenti come serpenti” per aiutare a far sì che la leadership della Chiesa ritorni alle origini di Gesù. Tutto ciò nella prossima generazione </a:t>
            </a:r>
          </a:p>
          <a:p>
            <a:pPr algn="just"/>
            <a:r>
              <a:rPr lang="it-IT" dirty="0"/>
              <a:t>L’ispirazione che in Francesco ha dato vita al Sinodo dell’Amazzonia è un miracolo più che comune nella storia</a:t>
            </a:r>
          </a:p>
          <a:p>
            <a:pPr algn="just"/>
            <a:r>
              <a:rPr lang="it-IT" dirty="0"/>
              <a:t>Tutti i vescovi e gli arcivescovi della Pan Amazzonia (9 paesi, di cui il 60% brasiliani) hanno partecipato alla preparazione della realizzazione del Sinodo (dal 6 al 21 di ottobre del 2019) </a:t>
            </a:r>
            <a:endParaRPr lang="pt-BR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68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759</Words>
  <Application>Microsoft Office PowerPoint</Application>
  <PresentationFormat>Personalizzato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do Office</vt:lpstr>
      <vt:lpstr>L’Amazzonia dell’incubo e il Sinodo della Speranza    </vt:lpstr>
      <vt:lpstr>L’Amazzonia in Sudamerica</vt:lpstr>
      <vt:lpstr>L’Amazzonia in Brasile</vt:lpstr>
      <vt:lpstr>L’Amazzonia dell’incubo e il Sinodo della Speranza    </vt:lpstr>
      <vt:lpstr>L’incubo - L’altra immagine -  avidità e distruzione</vt:lpstr>
      <vt:lpstr>  </vt:lpstr>
      <vt:lpstr>Chi lotta in difesa dell’Amazzonia</vt:lpstr>
      <vt:lpstr>E la CHIESA come agisce:  </vt:lpstr>
      <vt:lpstr>L’incidenza del Sinodo dell’Amazzonia  </vt:lpstr>
      <vt:lpstr>Le principali conclusioni del Sinodo</vt:lpstr>
      <vt:lpstr>E il dopo Sinodo?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Amazônia em pesadelo e Sínodo de esperança</dc:title>
  <dc:creator>Edilberto</dc:creator>
  <cp:lastModifiedBy>Paolo</cp:lastModifiedBy>
  <cp:revision>68</cp:revision>
  <dcterms:created xsi:type="dcterms:W3CDTF">2021-02-25T20:58:43Z</dcterms:created>
  <dcterms:modified xsi:type="dcterms:W3CDTF">2021-03-18T16:08:03Z</dcterms:modified>
</cp:coreProperties>
</file>